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5-8.png>
</file>

<file path=ppt/media/image-5-9.svg>
</file>

<file path=ppt/media/image-6-1.png>
</file>

<file path=ppt/media/image-7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image" Target="../media/image-5-8.png"/><Relationship Id="rId9" Type="http://schemas.openxmlformats.org/officeDocument/2006/relationships/image" Target="../media/image-5-9.svg"/><Relationship Id="rId10" Type="http://schemas.openxmlformats.org/officeDocument/2006/relationships/slideLayout" Target="../slideLayouts/slideLayout6.xml"/><Relationship Id="rId11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Uncovering insights from 3,900 purchases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2565" y="730210"/>
            <a:ext cx="7651671" cy="1332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Business Recommendations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2565" y="2382560"/>
            <a:ext cx="1065967" cy="12792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11653" y="2595682"/>
            <a:ext cx="3440668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Boost Subscriptions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511653" y="3056573"/>
            <a:ext cx="637258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Promote exclusive benefits for subscribers.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565" y="3661767"/>
            <a:ext cx="1065967" cy="12792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11653" y="3874889"/>
            <a:ext cx="301085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Loyalty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511653" y="4335780"/>
            <a:ext cx="637258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Reward repeat buyers to foster loyalty.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2565" y="4940975"/>
            <a:ext cx="1065967" cy="12792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11653" y="5154097"/>
            <a:ext cx="3825121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Review Discount Policy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511653" y="5614988"/>
            <a:ext cx="637258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Balance sales boosts with margin control.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2565" y="6220182"/>
            <a:ext cx="1065967" cy="12792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11653" y="6433304"/>
            <a:ext cx="3345537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Targeted Marketing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7511653" y="6894195"/>
            <a:ext cx="6372582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Focus on high-revenue age groups and express-shipping users.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758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Overview &amp; Goals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33531"/>
            <a:ext cx="7556421" cy="1367909"/>
          </a:xfrm>
          <a:prstGeom prst="roundRect">
            <a:avLst>
              <a:gd name="adj" fmla="val 10695"/>
            </a:avLst>
          </a:prstGeom>
          <a:solidFill>
            <a:srgbClr val="FFFFFF"/>
          </a:solidFill>
          <a:ln w="30480">
            <a:solidFill>
              <a:srgbClr val="BCDBD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533531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26A688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790825"/>
            <a:ext cx="36705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3281243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Analyze 3,900 purchases across categories.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128254"/>
            <a:ext cx="7556421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BCDBD4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3310" y="4128254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26A688"/>
          </a:solidFill>
          <a:ln/>
        </p:spPr>
      </p:sp>
      <p:sp>
        <p:nvSpPr>
          <p:cNvPr id="10" name="Text 7"/>
          <p:cNvSpPr/>
          <p:nvPr/>
        </p:nvSpPr>
        <p:spPr>
          <a:xfrm>
            <a:off x="1142524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Key Areas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142524" y="4875967"/>
            <a:ext cx="69503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Spending patterns, customer segments, product preferences, subscription behavior.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085880"/>
            <a:ext cx="7556421" cy="1367909"/>
          </a:xfrm>
          <a:prstGeom prst="roundRect">
            <a:avLst>
              <a:gd name="adj" fmla="val 10695"/>
            </a:avLst>
          </a:prstGeom>
          <a:solidFill>
            <a:srgbClr val="FFFFFF"/>
          </a:solidFill>
          <a:ln w="30480">
            <a:solidFill>
              <a:srgbClr val="BCDBD4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3310" y="6085880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26A688"/>
          </a:solidFill>
          <a:ln/>
        </p:spPr>
      </p:sp>
      <p:sp>
        <p:nvSpPr>
          <p:cNvPr id="14" name="Text 11"/>
          <p:cNvSpPr/>
          <p:nvPr/>
        </p:nvSpPr>
        <p:spPr>
          <a:xfrm>
            <a:off x="1142524" y="6343174"/>
            <a:ext cx="35098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Strategic Decisions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142524" y="6833592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Optimize operations, reduce costs, improve forecasting.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8334" y="470059"/>
            <a:ext cx="5394960" cy="534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Dataset at a Glance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1908334" y="1538288"/>
            <a:ext cx="2492335" cy="564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3.9K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2085975" y="2315885"/>
            <a:ext cx="2137053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Rows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1908334" y="2753797"/>
            <a:ext cx="2492335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purchases analyzed.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4614267" y="1538288"/>
            <a:ext cx="2492335" cy="564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18</a:t>
            </a:r>
            <a:endParaRPr lang="en-US" sz="4400" dirty="0"/>
          </a:p>
        </p:txBody>
      </p:sp>
      <p:sp>
        <p:nvSpPr>
          <p:cNvPr id="7" name="Text 5"/>
          <p:cNvSpPr/>
          <p:nvPr/>
        </p:nvSpPr>
        <p:spPr>
          <a:xfrm>
            <a:off x="4791908" y="2315885"/>
            <a:ext cx="2137053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Columns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4614267" y="2753797"/>
            <a:ext cx="2492335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Diverse data points.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1908334" y="3219569"/>
            <a:ext cx="5198269" cy="546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features include demographics, purchase details, and shopping behavior.</a:t>
            </a:r>
            <a:endParaRPr lang="en-US" sz="13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1179" y="1452920"/>
            <a:ext cx="5198269" cy="5198269"/>
          </a:xfrm>
          <a:prstGeom prst="rect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1908334" y="7035760"/>
            <a:ext cx="10813613" cy="726162"/>
          </a:xfrm>
          <a:prstGeom prst="roundRect">
            <a:avLst>
              <a:gd name="adj" fmla="val 9888"/>
            </a:avLst>
          </a:prstGeom>
          <a:solidFill>
            <a:srgbClr val="C1F1E5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188" y="7297817"/>
            <a:ext cx="213598" cy="17085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2463641" y="7249239"/>
            <a:ext cx="10087451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Missing Data: 37 values in Review Rating column.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6290"/>
            <a:ext cx="125200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586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313742"/>
            <a:ext cx="6407944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488049"/>
            <a:ext cx="48768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2978468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Imported with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pandas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checked structure and summary statistics.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19586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313742"/>
            <a:ext cx="6408063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4880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2978468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Imputed missing Review Ratings using median by product category.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1011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456152"/>
            <a:ext cx="6407944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630460"/>
            <a:ext cx="29408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120878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Renamed columns to snake case for readability.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1011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456152"/>
            <a:ext cx="6408063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630460"/>
            <a:ext cx="35847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120878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age_group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purchase_frequency_days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8806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93790" y="6235660"/>
            <a:ext cx="6407944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21" name="Text 19"/>
          <p:cNvSpPr/>
          <p:nvPr/>
        </p:nvSpPr>
        <p:spPr>
          <a:xfrm>
            <a:off x="793790" y="6409968"/>
            <a:ext cx="34265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Consistency Check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93790" y="6900386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Dropped redundant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promo_code_used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column.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428548" y="58806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7428548" y="6235660"/>
            <a:ext cx="6408063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25" name="Text 23"/>
          <p:cNvSpPr/>
          <p:nvPr/>
        </p:nvSpPr>
        <p:spPr>
          <a:xfrm>
            <a:off x="7428548" y="6409968"/>
            <a:ext cx="38669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428548" y="6900386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Loaded cleaned data into PostgreSQL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6850" y="407432"/>
            <a:ext cx="8110299" cy="922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SQL Analysis: Key Business Insights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516850" y="1551861"/>
            <a:ext cx="8110299" cy="1456849"/>
          </a:xfrm>
          <a:prstGeom prst="roundRect">
            <a:avLst>
              <a:gd name="adj" fmla="val 425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72108" y="1707118"/>
            <a:ext cx="443032" cy="443032"/>
          </a:xfrm>
          <a:prstGeom prst="roundRect">
            <a:avLst>
              <a:gd name="adj" fmla="val 20637529"/>
            </a:avLst>
          </a:prstGeom>
          <a:solidFill>
            <a:srgbClr val="26A688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3909" y="1828919"/>
            <a:ext cx="199311" cy="19931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2108" y="2297787"/>
            <a:ext cx="2195274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Revenue by Gender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672108" y="2617113"/>
            <a:ext cx="7799784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Male: $157,890, Female: $75,191.</a:t>
            </a:r>
            <a:endParaRPr lang="en-US" sz="1150" dirty="0"/>
          </a:p>
        </p:txBody>
      </p:sp>
      <p:sp>
        <p:nvSpPr>
          <p:cNvPr id="9" name="Shape 5"/>
          <p:cNvSpPr/>
          <p:nvPr/>
        </p:nvSpPr>
        <p:spPr>
          <a:xfrm>
            <a:off x="516850" y="3156347"/>
            <a:ext cx="8110299" cy="1456849"/>
          </a:xfrm>
          <a:prstGeom prst="roundRect">
            <a:avLst>
              <a:gd name="adj" fmla="val 425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72108" y="3311604"/>
            <a:ext cx="443032" cy="443032"/>
          </a:xfrm>
          <a:prstGeom prst="roundRect">
            <a:avLst>
              <a:gd name="adj" fmla="val 20637529"/>
            </a:avLst>
          </a:prstGeom>
          <a:solidFill>
            <a:srgbClr val="26A688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3909" y="3433405"/>
            <a:ext cx="199311" cy="19931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72108" y="3902273"/>
            <a:ext cx="2886551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Top 5 Products by Rating</a:t>
            </a:r>
            <a:endParaRPr lang="en-US" sz="1450" dirty="0"/>
          </a:p>
        </p:txBody>
      </p:sp>
      <p:sp>
        <p:nvSpPr>
          <p:cNvPr id="13" name="Text 8"/>
          <p:cNvSpPr/>
          <p:nvPr/>
        </p:nvSpPr>
        <p:spPr>
          <a:xfrm>
            <a:off x="672108" y="4221599"/>
            <a:ext cx="7799784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Gloves (3.86), Sandals (3.84), Boots (3.82).</a:t>
            </a:r>
            <a:endParaRPr lang="en-US" sz="1150" dirty="0"/>
          </a:p>
        </p:txBody>
      </p:sp>
      <p:sp>
        <p:nvSpPr>
          <p:cNvPr id="14" name="Shape 9"/>
          <p:cNvSpPr/>
          <p:nvPr/>
        </p:nvSpPr>
        <p:spPr>
          <a:xfrm>
            <a:off x="516850" y="4760833"/>
            <a:ext cx="8110299" cy="1456849"/>
          </a:xfrm>
          <a:prstGeom prst="roundRect">
            <a:avLst>
              <a:gd name="adj" fmla="val 425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72108" y="4916091"/>
            <a:ext cx="443032" cy="443032"/>
          </a:xfrm>
          <a:prstGeom prst="roundRect">
            <a:avLst>
              <a:gd name="adj" fmla="val 20637529"/>
            </a:avLst>
          </a:prstGeom>
          <a:solidFill>
            <a:srgbClr val="26A688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3909" y="5037892"/>
            <a:ext cx="199311" cy="19931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72108" y="5506760"/>
            <a:ext cx="1846183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Shipping Type</a:t>
            </a:r>
            <a:endParaRPr lang="en-US" sz="1450" dirty="0"/>
          </a:p>
        </p:txBody>
      </p:sp>
      <p:sp>
        <p:nvSpPr>
          <p:cNvPr id="18" name="Text 12"/>
          <p:cNvSpPr/>
          <p:nvPr/>
        </p:nvSpPr>
        <p:spPr>
          <a:xfrm>
            <a:off x="672108" y="5826085"/>
            <a:ext cx="7799784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Express avg. $60.48, Standard avg. $58.46.</a:t>
            </a:r>
            <a:endParaRPr lang="en-US" sz="1150" dirty="0"/>
          </a:p>
        </p:txBody>
      </p:sp>
      <p:sp>
        <p:nvSpPr>
          <p:cNvPr id="19" name="Shape 13"/>
          <p:cNvSpPr/>
          <p:nvPr/>
        </p:nvSpPr>
        <p:spPr>
          <a:xfrm>
            <a:off x="516850" y="6365319"/>
            <a:ext cx="8110299" cy="1456849"/>
          </a:xfrm>
          <a:prstGeom prst="roundRect">
            <a:avLst>
              <a:gd name="adj" fmla="val 4258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72108" y="6520577"/>
            <a:ext cx="443032" cy="443032"/>
          </a:xfrm>
          <a:prstGeom prst="roundRect">
            <a:avLst>
              <a:gd name="adj" fmla="val 20637529"/>
            </a:avLst>
          </a:prstGeom>
          <a:solidFill>
            <a:srgbClr val="26A688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3909" y="6642378"/>
            <a:ext cx="199311" cy="199311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72108" y="7111246"/>
            <a:ext cx="2398038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Discount-Dependent</a:t>
            </a:r>
            <a:endParaRPr lang="en-US" sz="1450" dirty="0"/>
          </a:p>
        </p:txBody>
      </p:sp>
      <p:sp>
        <p:nvSpPr>
          <p:cNvPr id="23" name="Text 16"/>
          <p:cNvSpPr/>
          <p:nvPr/>
        </p:nvSpPr>
        <p:spPr>
          <a:xfrm>
            <a:off x="672108" y="7430572"/>
            <a:ext cx="7799784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Hat (50%), Sneakers (49.66%), Coat (49.07%).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5093" y="585430"/>
            <a:ext cx="13140214" cy="1330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Segmentation &amp; Subscriptions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745093" y="2793921"/>
            <a:ext cx="3731657" cy="2326958"/>
          </a:xfrm>
          <a:prstGeom prst="roundRect">
            <a:avLst>
              <a:gd name="adj" fmla="val 4716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745093" y="2771061"/>
            <a:ext cx="3731657" cy="91440"/>
          </a:xfrm>
          <a:prstGeom prst="roundRect">
            <a:avLst>
              <a:gd name="adj" fmla="val 97790"/>
            </a:avLst>
          </a:prstGeom>
          <a:solidFill>
            <a:srgbClr val="26A688"/>
          </a:solidFill>
          <a:ln/>
        </p:spPr>
      </p:sp>
      <p:sp>
        <p:nvSpPr>
          <p:cNvPr id="5" name="Shape 3"/>
          <p:cNvSpPr/>
          <p:nvPr/>
        </p:nvSpPr>
        <p:spPr>
          <a:xfrm>
            <a:off x="2291596" y="2474595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26A688"/>
          </a:solidFill>
          <a:ln/>
        </p:spPr>
      </p:sp>
      <p:sp>
        <p:nvSpPr>
          <p:cNvPr id="6" name="Text 4"/>
          <p:cNvSpPr/>
          <p:nvPr/>
        </p:nvSpPr>
        <p:spPr>
          <a:xfrm>
            <a:off x="2483168" y="2634258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980837" y="3326130"/>
            <a:ext cx="3260169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Segments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980837" y="4204097"/>
            <a:ext cx="3260169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Loyal (3116), Returning (701), New (83).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4689634" y="2793921"/>
            <a:ext cx="3731776" cy="2326958"/>
          </a:xfrm>
          <a:prstGeom prst="roundRect">
            <a:avLst>
              <a:gd name="adj" fmla="val 4716"/>
            </a:avLst>
          </a:prstGeom>
          <a:solidFill>
            <a:srgbClr val="FFFFFF"/>
          </a:solidFill>
          <a:ln/>
        </p:spPr>
      </p:sp>
      <p:sp>
        <p:nvSpPr>
          <p:cNvPr id="10" name="Shape 8"/>
          <p:cNvSpPr/>
          <p:nvPr/>
        </p:nvSpPr>
        <p:spPr>
          <a:xfrm>
            <a:off x="4689634" y="2771061"/>
            <a:ext cx="3731776" cy="91440"/>
          </a:xfrm>
          <a:prstGeom prst="roundRect">
            <a:avLst>
              <a:gd name="adj" fmla="val 97790"/>
            </a:avLst>
          </a:prstGeom>
          <a:solidFill>
            <a:srgbClr val="26A688"/>
          </a:solidFill>
          <a:ln/>
        </p:spPr>
      </p:sp>
      <p:sp>
        <p:nvSpPr>
          <p:cNvPr id="11" name="Shape 9"/>
          <p:cNvSpPr/>
          <p:nvPr/>
        </p:nvSpPr>
        <p:spPr>
          <a:xfrm>
            <a:off x="6236137" y="2474595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26A688"/>
          </a:solidFill>
          <a:ln/>
        </p:spPr>
      </p:sp>
      <p:sp>
        <p:nvSpPr>
          <p:cNvPr id="12" name="Text 10"/>
          <p:cNvSpPr/>
          <p:nvPr/>
        </p:nvSpPr>
        <p:spPr>
          <a:xfrm>
            <a:off x="6427708" y="2634258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4925378" y="3326130"/>
            <a:ext cx="3260288" cy="665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Subscribers vs. Non-Subscribers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4925378" y="4204097"/>
            <a:ext cx="3260288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Subscribers: 1053 customers, avg. spend $59.49.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45093" y="5653088"/>
            <a:ext cx="7676317" cy="1653897"/>
          </a:xfrm>
          <a:prstGeom prst="roundRect">
            <a:avLst>
              <a:gd name="adj" fmla="val 6635"/>
            </a:avLst>
          </a:prstGeom>
          <a:solidFill>
            <a:srgbClr val="FFFFFF"/>
          </a:solidFill>
          <a:ln/>
        </p:spPr>
      </p:sp>
      <p:sp>
        <p:nvSpPr>
          <p:cNvPr id="16" name="Shape 14"/>
          <p:cNvSpPr/>
          <p:nvPr/>
        </p:nvSpPr>
        <p:spPr>
          <a:xfrm>
            <a:off x="745093" y="5630228"/>
            <a:ext cx="7676317" cy="91440"/>
          </a:xfrm>
          <a:prstGeom prst="roundRect">
            <a:avLst>
              <a:gd name="adj" fmla="val 97790"/>
            </a:avLst>
          </a:prstGeom>
          <a:solidFill>
            <a:srgbClr val="26A688"/>
          </a:solidFill>
          <a:ln/>
        </p:spPr>
      </p:sp>
      <p:sp>
        <p:nvSpPr>
          <p:cNvPr id="17" name="Shape 15"/>
          <p:cNvSpPr/>
          <p:nvPr/>
        </p:nvSpPr>
        <p:spPr>
          <a:xfrm>
            <a:off x="4263866" y="5333762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26A688"/>
          </a:solidFill>
          <a:ln/>
        </p:spPr>
      </p:sp>
      <p:sp>
        <p:nvSpPr>
          <p:cNvPr id="18" name="Text 16"/>
          <p:cNvSpPr/>
          <p:nvPr/>
        </p:nvSpPr>
        <p:spPr>
          <a:xfrm>
            <a:off x="4455438" y="5493425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980837" y="6185297"/>
            <a:ext cx="2661285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Repeat Buyers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980837" y="6730722"/>
            <a:ext cx="720482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958 repeat buyers are subscribers.</a:t>
            </a:r>
            <a:endParaRPr lang="en-US" sz="1650" dirty="0"/>
          </a:p>
        </p:txBody>
      </p:sp>
      <p:pic>
        <p:nvPicPr>
          <p:cNvPr id="2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48380" y="2474595"/>
            <a:ext cx="4944428" cy="49444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77509" y="464106"/>
            <a:ext cx="5855137" cy="527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Revenue by Age Group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7509" y="1329095"/>
            <a:ext cx="10675382" cy="59781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77509" y="7497008"/>
            <a:ext cx="10675382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Young Adults contribute the highest revenue, followed closely by Middle-aged customers.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16311"/>
            <a:ext cx="96085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Top Products Per Category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78718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08633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462" y="3230047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34935" y="3230047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Accessories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243161" y="3230047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Jewelry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151388" y="3230047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171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736658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462" y="3880366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334935" y="3880366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Clothing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6243161" y="3880366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Blouse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151388" y="3880366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171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438697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462" y="4530685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2334935" y="4530685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Footwear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6243161" y="4530685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Sandals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151388" y="4530685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160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5037296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462" y="5181005"/>
            <a:ext cx="84522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2334935" y="5181005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Outerwear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6243161" y="5181005"/>
            <a:ext cx="344697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Jacket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151388" y="5181005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163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793790" y="59503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Jewelry, Blouses, Sandals, and Jackets lead their respective categories in total orders.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28442" y="311825"/>
            <a:ext cx="60315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Interactive Dashboard in Power BI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28442" y="892969"/>
            <a:ext cx="6324600" cy="34442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754999" y="5329357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27%</a:t>
            </a:r>
            <a:endParaRPr lang="en-US" sz="22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2004" y="4620578"/>
            <a:ext cx="1701165" cy="170116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743807" y="6463427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Subscribed</a:t>
            </a:r>
            <a:endParaRPr lang="en-US" sz="1100" dirty="0"/>
          </a:p>
        </p:txBody>
      </p:sp>
      <p:sp>
        <p:nvSpPr>
          <p:cNvPr id="7" name="Text 3"/>
          <p:cNvSpPr/>
          <p:nvPr/>
        </p:nvSpPr>
        <p:spPr>
          <a:xfrm>
            <a:off x="3728442" y="6753939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Customers with active subscriptions.</a:t>
            </a:r>
            <a:endParaRPr lang="en-US" sz="850" dirty="0"/>
          </a:p>
        </p:txBody>
      </p:sp>
      <p:sp>
        <p:nvSpPr>
          <p:cNvPr id="8" name="Text 4"/>
          <p:cNvSpPr/>
          <p:nvPr/>
        </p:nvSpPr>
        <p:spPr>
          <a:xfrm>
            <a:off x="4754999" y="7899321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73%</a:t>
            </a:r>
            <a:endParaRPr lang="en-US" sz="22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004" y="7190542"/>
            <a:ext cx="1701165" cy="170116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737497" y="9033391"/>
            <a:ext cx="143017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Non-Subscribed</a:t>
            </a:r>
            <a:endParaRPr lang="en-US" sz="1100" dirty="0"/>
          </a:p>
        </p:txBody>
      </p:sp>
      <p:sp>
        <p:nvSpPr>
          <p:cNvPr id="11" name="Text 6"/>
          <p:cNvSpPr/>
          <p:nvPr/>
        </p:nvSpPr>
        <p:spPr>
          <a:xfrm>
            <a:off x="3728442" y="9323903"/>
            <a:ext cx="3448288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Customers without subscriptions.</a:t>
            </a:r>
            <a:endParaRPr lang="en-US" sz="850" dirty="0"/>
          </a:p>
        </p:txBody>
      </p:sp>
      <p:sp>
        <p:nvSpPr>
          <p:cNvPr id="12" name="Shape 7"/>
          <p:cNvSpPr/>
          <p:nvPr/>
        </p:nvSpPr>
        <p:spPr>
          <a:xfrm>
            <a:off x="7461052" y="4648914"/>
            <a:ext cx="2816304" cy="141684"/>
          </a:xfrm>
          <a:prstGeom prst="roundRect">
            <a:avLst>
              <a:gd name="adj" fmla="val 3362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Shape 8"/>
          <p:cNvSpPr/>
          <p:nvPr/>
        </p:nvSpPr>
        <p:spPr>
          <a:xfrm>
            <a:off x="7461052" y="4648914"/>
            <a:ext cx="2816304" cy="141684"/>
          </a:xfrm>
          <a:prstGeom prst="roundRect">
            <a:avLst>
              <a:gd name="adj" fmla="val 33620"/>
            </a:avLst>
          </a:prstGeom>
          <a:solidFill>
            <a:srgbClr val="26A688"/>
          </a:solidFill>
          <a:ln/>
        </p:spPr>
      </p:sp>
      <p:sp>
        <p:nvSpPr>
          <p:cNvPr id="14" name="Text 9"/>
          <p:cNvSpPr/>
          <p:nvPr/>
        </p:nvSpPr>
        <p:spPr>
          <a:xfrm>
            <a:off x="10362367" y="4648914"/>
            <a:ext cx="546973" cy="141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~100K</a:t>
            </a:r>
            <a:endParaRPr lang="en-US" sz="1100" dirty="0"/>
          </a:p>
        </p:txBody>
      </p:sp>
      <p:sp>
        <p:nvSpPr>
          <p:cNvPr id="15" name="Text 10"/>
          <p:cNvSpPr/>
          <p:nvPr/>
        </p:nvSpPr>
        <p:spPr>
          <a:xfrm>
            <a:off x="7461052" y="4932283"/>
            <a:ext cx="153864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Clothing Revenue</a:t>
            </a:r>
            <a:endParaRPr lang="en-US" sz="1100" dirty="0"/>
          </a:p>
        </p:txBody>
      </p:sp>
      <p:sp>
        <p:nvSpPr>
          <p:cNvPr id="16" name="Shape 11"/>
          <p:cNvSpPr/>
          <p:nvPr/>
        </p:nvSpPr>
        <p:spPr>
          <a:xfrm>
            <a:off x="7461052" y="5392936"/>
            <a:ext cx="2915126" cy="141684"/>
          </a:xfrm>
          <a:prstGeom prst="roundRect">
            <a:avLst>
              <a:gd name="adj" fmla="val 3362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7" name="Shape 12"/>
          <p:cNvSpPr/>
          <p:nvPr/>
        </p:nvSpPr>
        <p:spPr>
          <a:xfrm>
            <a:off x="7461052" y="5392936"/>
            <a:ext cx="2040493" cy="141684"/>
          </a:xfrm>
          <a:prstGeom prst="roundRect">
            <a:avLst>
              <a:gd name="adj" fmla="val 33620"/>
            </a:avLst>
          </a:prstGeom>
          <a:solidFill>
            <a:srgbClr val="26A688"/>
          </a:solidFill>
          <a:ln/>
        </p:spPr>
      </p:sp>
      <p:sp>
        <p:nvSpPr>
          <p:cNvPr id="18" name="Text 13"/>
          <p:cNvSpPr/>
          <p:nvPr/>
        </p:nvSpPr>
        <p:spPr>
          <a:xfrm>
            <a:off x="10461188" y="5392936"/>
            <a:ext cx="448151" cy="141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~70K</a:t>
            </a:r>
            <a:endParaRPr lang="en-US" sz="1100" dirty="0"/>
          </a:p>
        </p:txBody>
      </p:sp>
      <p:sp>
        <p:nvSpPr>
          <p:cNvPr id="19" name="Text 14"/>
          <p:cNvSpPr/>
          <p:nvPr/>
        </p:nvSpPr>
        <p:spPr>
          <a:xfrm>
            <a:off x="7461052" y="5676305"/>
            <a:ext cx="189035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Accessories Revenue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2026-01-24T13:23:36Z</dcterms:created>
  <dcterms:modified xsi:type="dcterms:W3CDTF">2026-01-24T13:23:36Z</dcterms:modified>
</cp:coreProperties>
</file>